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morant Garamond" panose="020B0604020202020204" charset="0"/>
      <p:regular r:id="rId14"/>
      <p:bold r:id="rId15"/>
      <p:italic r:id="rId16"/>
      <p:boldItalic r:id="rId17"/>
    </p:embeddedFont>
    <p:embeddedFont>
      <p:font typeface="Assistant" panose="020B0604020202020204" charset="-79"/>
      <p:regular r:id="rId18"/>
      <p:bold r:id="rId19"/>
    </p:embeddedFont>
    <p:embeddedFont>
      <p:font typeface="Myanmar Text" panose="020B0502040204020203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PMO7BSeU6RGb70q8T64cewNdQ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d09f756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dd09f756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d09f756a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dd09f756a9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dd09f756a9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680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8413" y="1282952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1591" r="26829"/>
          <a:stretch/>
        </p:blipFill>
        <p:spPr>
          <a:xfrm>
            <a:off x="14696433" y="939259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03770" y="8376654"/>
            <a:ext cx="81408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 </a:t>
            </a:r>
            <a:r>
              <a:rPr lang="my-MM" sz="20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နှင့်ပူးပေါင်း၍ အဆင့်မြင့်ပညာကဏ္ဍတွင်</a:t>
            </a:r>
          </a:p>
          <a:p>
            <a:pPr algn="ctr">
              <a:lnSpc>
                <a:spcPct val="120000"/>
              </a:lnSpc>
            </a:pPr>
            <a:r>
              <a:rPr lang="my-MM" sz="20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စွမ်းဆောင်ရည် မြှင့်တင်ခြင်း</a:t>
            </a:r>
            <a:endParaRPr lang="my-MM" sz="20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10263594" y="3479334"/>
            <a:ext cx="7868050" cy="382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ထိုင်း၊ မြန်မာ နှစ်နိုင်ငံ စီးပွားရေးတိုးတက်မှု အဟန့်အတားများကို ကျော်လွှားနိုင်မည့် ကောင်းမွန်ဆန်းသစ်သည့် လူမှုစွန့်ဦးတီထွင်မှု အလေ့အထသစ်များ ပိုမိုတိုးတက်လာစေရန် </a:t>
            </a:r>
          </a:p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အားပေးဆောင်ရွက်ခြင်း</a:t>
            </a:r>
            <a:r>
              <a:rPr lang="my-MM" sz="36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endParaRPr lang="my-MM" sz="3600" dirty="0"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397214" y="6219079"/>
            <a:ext cx="774678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my-MM" sz="18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ရည်ညွှန်း : 609711-</a:t>
            </a:r>
            <a:r>
              <a:rPr lang="en-ID" sz="18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EPP-1-2019-1-AT-EPPKA2-CBHE-JP </a:t>
            </a:r>
            <a:endParaRPr lang="en-ID" sz="1800" dirty="0"/>
          </a:p>
          <a:p>
            <a:pPr>
              <a:lnSpc>
                <a:spcPct val="140000"/>
              </a:lnSpc>
            </a:pPr>
            <a:r>
              <a:rPr lang="my-MM" sz="18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 ကာလ      : ၃၆ လ (၁၅/၁/၂၀၂၀ မှ ၁၄/၁/၂၀၂၃ အထိ)</a:t>
            </a:r>
            <a:endParaRPr lang="my-MM" sz="1800"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0000" y="928275"/>
            <a:ext cx="74415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y-MM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လူမှုရေးလုပ်ငန်းများ၏ အနှစ်သာရများဖြင့် ရပ်ရွာ တည်ဆောက်ခြင်း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4888300"/>
            <a:ext cx="13777326" cy="53987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028700" y="5534025"/>
            <a:ext cx="10248900" cy="2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my-MM" sz="43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နေရာတစ်ခုတွင် အတူရှိနေကြပြီး တူညီသော အတွေ့အကြုံကို ရရှိကာ  စိတ်ပါဝင်စားမှု တူညီကြသော လူအုပ်စုတစ်စု</a:t>
            </a:r>
            <a:endParaRPr sz="4212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1028700" y="1100138"/>
            <a:ext cx="12748725" cy="1995487"/>
            <a:chOff x="0" y="95251"/>
            <a:chExt cx="16998300" cy="2660649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0" y="95251"/>
              <a:ext cx="16998300" cy="197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my-MM" sz="44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လူမှုအသိုက်အဝန်း</a:t>
              </a:r>
              <a:r>
                <a:rPr lang="en-US" sz="44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/</a:t>
              </a:r>
              <a:r>
                <a:rPr lang="my-MM" sz="44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ရပ်ရွာ (</a:t>
              </a:r>
              <a:r>
                <a:rPr lang="en-US" sz="44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Community</a:t>
              </a:r>
              <a:r>
                <a:rPr lang="my-MM" sz="44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) ဆိုတာ ဘာလဲ</a:t>
              </a:r>
              <a:r>
                <a:rPr lang="my-MM" sz="72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။</a:t>
              </a:r>
              <a:endParaRPr sz="7200" b="1" i="0" u="none" strike="noStrike" cap="none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2026920"/>
              <a:ext cx="10126348" cy="728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17045355" y="5600700"/>
            <a:ext cx="32971" cy="1905000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5502" y="261999"/>
            <a:ext cx="2557976" cy="125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d09f756a9_0_1"/>
          <p:cNvSpPr/>
          <p:nvPr/>
        </p:nvSpPr>
        <p:spPr>
          <a:xfrm>
            <a:off x="0" y="4918780"/>
            <a:ext cx="13777200" cy="53988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dd09f756a9_0_1"/>
          <p:cNvSpPr txBox="1"/>
          <p:nvPr/>
        </p:nvSpPr>
        <p:spPr>
          <a:xfrm>
            <a:off x="1028700" y="5534025"/>
            <a:ext cx="12748500" cy="362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my-MM" sz="43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မတူကွဲပြားသော ကိစ္စရပ်များကို ‌ကျော်လွှားဖြေရှင်းကာ အချိန်ကြာလာသည်နှင့်အမျှ ခြားနားမှုကို ဖော်ဆောင်နိုင်ကြသော လူမှုအသိုက်အဝန်းတွင် ပါဝင်နေကြသူများ၏ စွမ်းပကား</a:t>
            </a:r>
            <a:r>
              <a:rPr lang="en-US" sz="43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sz="4212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14" name="Google Shape;114;gdd09f756a9_0_1"/>
          <p:cNvGrpSpPr/>
          <p:nvPr/>
        </p:nvGrpSpPr>
        <p:grpSpPr>
          <a:xfrm>
            <a:off x="243840" y="1100138"/>
            <a:ext cx="13533585" cy="1995502"/>
            <a:chOff x="-1046480" y="95251"/>
            <a:chExt cx="18044780" cy="2660669"/>
          </a:xfrm>
        </p:grpSpPr>
        <p:sp>
          <p:nvSpPr>
            <p:cNvPr id="115" name="Google Shape;115;gdd09f756a9_0_1"/>
            <p:cNvSpPr txBox="1"/>
            <p:nvPr/>
          </p:nvSpPr>
          <p:spPr>
            <a:xfrm>
              <a:off x="-1046480" y="95251"/>
              <a:ext cx="18044780" cy="1209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my-MM" sz="44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ရပ်ရွာ၏စွမ်းရည် (</a:t>
              </a:r>
              <a:r>
                <a:rPr lang="en-US" sz="44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Community Capacity</a:t>
              </a:r>
              <a:r>
                <a:rPr lang="my-MM" sz="44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) ဆိုတာ ဘာလဲ။ </a:t>
              </a:r>
              <a:endParaRPr sz="4400" b="1" i="0" u="none" strike="noStrike" cap="none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16" name="Google Shape;116;gdd09f756a9_0_1"/>
            <p:cNvSpPr txBox="1"/>
            <p:nvPr/>
          </p:nvSpPr>
          <p:spPr>
            <a:xfrm>
              <a:off x="0" y="2026920"/>
              <a:ext cx="101262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17" name="Google Shape;117;gdd09f756a9_0_1"/>
          <p:cNvSpPr/>
          <p:nvPr/>
        </p:nvSpPr>
        <p:spPr>
          <a:xfrm>
            <a:off x="17045355" y="5600700"/>
            <a:ext cx="33000" cy="1905000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dd09f756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5502" y="261999"/>
            <a:ext cx="2557976" cy="125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438400" y="2181151"/>
            <a:ext cx="5829300" cy="354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my-MM" sz="48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ရပ်ရွာတည်ဆောက်ရေးအတွက် အရေးကြီးသော သဘောတရားများ</a:t>
            </a:r>
            <a:endParaRPr sz="480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9071800" y="890325"/>
            <a:ext cx="8470200" cy="794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ဆက်ဆံပြောဆိုမှုရှိခြင်း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ပူးပေါင်းဆောင်ရွက်ခြင်း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တူညီသောရည်ရွယ်ချက်များရှိခြင်း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အတွေးအခေါ်တူညီ၊ အတွေ့အကြုံများ၊ ရည်မှန်းချက်တာဝန်၊ စိတ်ပါဝင်စားမှု)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အမြင်မတူညီမှုကို လက်ခံပေးခြင်း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စစ်မှန်ယုံကြည်နိုင်ခြင်း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အဖွဲ့ဝင်ဖြစ်ခြင်းနှင့် အဖွဲ့၏ လွှမ်းမိုးမှုကို ခံစားရခြင်း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ဘာသာစကားတူညီပြီး အပြန်အလှန် ဆွေးနွေးပြောဆိုနိုင်ခြင်း</a:t>
            </a:r>
          </a:p>
          <a:p>
            <a:pPr marL="457200" lvl="0" indent="-501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အရေးရှိက ပေါ်ထွက်လာသော ဖွဲ့စည်းပုံ 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my-MM" sz="2800" dirty="0">
                <a:latin typeface="Calibri"/>
                <a:ea typeface="Calibri"/>
                <a:cs typeface="Calibri"/>
                <a:sym typeface="Calibri"/>
              </a:rPr>
              <a:t>လူမှုဖွဲ့စည်းတည်ဆောက်ပုံသည် လူ့သဘောသဘာဝအတိုင်း ပေါ်ထွက်)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d09f756a9_0_22"/>
          <p:cNvSpPr/>
          <p:nvPr/>
        </p:nvSpPr>
        <p:spPr>
          <a:xfrm>
            <a:off x="6934200" y="9229725"/>
            <a:ext cx="9182100" cy="28500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dd09f756a9_0_22"/>
          <p:cNvSpPr/>
          <p:nvPr/>
        </p:nvSpPr>
        <p:spPr>
          <a:xfrm>
            <a:off x="2438400" y="0"/>
            <a:ext cx="39144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dd09f756a9_0_22"/>
          <p:cNvSpPr txBox="1"/>
          <p:nvPr/>
        </p:nvSpPr>
        <p:spPr>
          <a:xfrm>
            <a:off x="2705100" y="2181151"/>
            <a:ext cx="3647700" cy="354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my-MM" sz="48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ရပ်ရွာလူထု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my-MM" sz="480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စည်းရုံးရေး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my-MM" sz="48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မူ (၉) ချက်</a:t>
            </a:r>
            <a:endParaRPr sz="480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8" name="Google Shape;138;gdd09f756a9_0_22"/>
          <p:cNvSpPr txBox="1"/>
          <p:nvPr/>
        </p:nvSpPr>
        <p:spPr>
          <a:xfrm>
            <a:off x="16561422" y="8922385"/>
            <a:ext cx="697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03</a:t>
            </a:r>
            <a:endParaRPr sz="2400" b="1" i="0" u="none" strike="noStrike" cap="non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9" name="Google Shape;139;gdd09f756a9_0_22"/>
          <p:cNvSpPr/>
          <p:nvPr/>
        </p:nvSpPr>
        <p:spPr>
          <a:xfrm>
            <a:off x="1110945" y="4850765"/>
            <a:ext cx="197400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dd09f756a9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dd09f756a9_0_22"/>
          <p:cNvSpPr txBox="1"/>
          <p:nvPr/>
        </p:nvSpPr>
        <p:spPr>
          <a:xfrm>
            <a:off x="6934200" y="289750"/>
            <a:ext cx="11226600" cy="904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</a:pP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၁။ တူညီသောပန်းတိုင်နှင့် </a:t>
            </a: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မျှ</a:t>
            </a:r>
            <a:r>
              <a:rPr lang="my-MM" sz="3200" dirty="0" smtClean="0">
                <a:latin typeface="Calibri"/>
                <a:ea typeface="Calibri"/>
                <a:cs typeface="Calibri"/>
                <a:sym typeface="Calibri"/>
              </a:rPr>
              <a:t>ဝ</a:t>
            </a: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ေပိုင်ဆိုင်မှုအပေါ် အာရုံစူးစိုက်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</a:pP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၂။ ပွင့်လင်းမြင်သာမှုရှိ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</a:pP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၃။ လူထုရှိသည့်နေရာသို့သွား။ တန်ဖိုးရှိသော အွန်လိုင်းပေါ် တည်ရှိမှုကို တည်ဆောက်။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 + လူမှုမီဒီယာ၊ ဘလော့၊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www</a:t>
            </a: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၊ အိမ်တွင်းသွားရောက်တွေ့ဆုံမှုများနှင့် ပွဲလမ်းများ၊ ကွန်ဖရင့်များ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...)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</a:pP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၄။ ဦးဆောင်သူများကို ပျိုးထောင် 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အသိဉာဏ်ဝေမျှ၊ ကိရိယာများပေးအပ်၊ လေ့လာမှုကို တိုးမြှင့်ပေး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…)</a:t>
            </a:r>
            <a:endParaRPr lang="my-MM" sz="3200" dirty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</a:pP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၅။ မိမိရပ်ရွာအကြောင်းသိရှိ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</a:pP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၆။ အချိန်ပေး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</a:pP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၇။ သင့်အဖွဲ့နှင့်အတူ စတင်ဆောင်ရွက်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</a:pP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၈။ သင်နှင့်အတူ ချိတ်ဆက်ဆောင်ရွက်သူများပါ ပါဝင်ဆောင်ရွက်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300"/>
            </a:pPr>
            <a:r>
              <a:rPr lang="my-MM" sz="3200" dirty="0">
                <a:latin typeface="Calibri"/>
                <a:ea typeface="Calibri"/>
                <a:cs typeface="Calibri"/>
                <a:sym typeface="Calibri"/>
              </a:rPr>
              <a:t>၉။ လှုပ်ရှားမှုပွဲများစီစဉ်</a:t>
            </a:r>
            <a:endParaRPr sz="4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1028700" y="990600"/>
            <a:ext cx="10717800" cy="68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my-MM" sz="3400" b="1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ရပ်ရွာတည်ဆောက်ခြင်းအဆင့်များ </a:t>
            </a:r>
            <a:endParaRPr sz="3400" b="1" i="0" u="none" strike="noStrike" cap="none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842200" y="1874325"/>
            <a:ext cx="13509422" cy="9048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၁။ ဖွဲ့စည်းခြင်း</a:t>
            </a: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 (Forming)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50800"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2D29"/>
              </a:buClr>
              <a:buSzPts val="2800"/>
            </a:pP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	ရပ်ရွာပုံစံနမူနာ - စည်းရုံးခြင်း၊ ပဋိပက္ခများကို ရှောင်ရှားခြင်း၊ တူညီသော စိတ်ကူးကို 	ဖန်တီးခြင်း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၂။ အင်နှင့်အားနှင့် ရိုက်ခတ်ခြင်း (</a:t>
            </a: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Storming</a:t>
            </a: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50800"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2D29"/>
              </a:buClr>
              <a:buSzPts val="2800"/>
            </a:pP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	ဖရိုဖရဲဖြစ်ခြင်း နှင့်/သို့မဟုတ်</a:t>
            </a: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ပဋိပက္ခများ  - ပဋိပက္ခများ ရှောင်ရှားနိုင်ရန် စည်းကမ်းနှင့် 	ဖွဲ့စည်းပုံများ ဖန်တီးခြင်း၊ ဘောင်နယ်နမိတ်များ ဆုံးဖြတ်ခြင်း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၃။ စံသတ်မှတ်ခြင်း (</a:t>
            </a: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Norming</a:t>
            </a: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50800"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2D29"/>
              </a:buClr>
              <a:buSzPts val="2800"/>
            </a:pP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	ပေါင်းစည်းခြင်းစွမ်းရည် - </a:t>
            </a: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 (</a:t>
            </a: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ရပ်ရွာစီမံခန့်ခွဲမှုပုံစံအမျိုးမျိုးကို အချိန်အတော်ကြာ 	ကြိုးပမ်းပြီးနောက် ရပ်ရွာတည်ဆောက်ရေးတွင် အရေးကြီးဆုံးအချက်မှာ လုပ်ငန်းစဉ်များ 	(</a:t>
            </a: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agendas</a:t>
            </a: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) မဟုတ်ဘဲ ရိုးသားမှုနှင့် ပူးပေါင်းဆောင်ရွက်ခြင်းတို့သာဖြစ်ကြောင်း 	တွေ့ရှိရသည်။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၄။ လုပ်ဆောင်ခြင်း (</a:t>
            </a: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Performing</a:t>
            </a: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)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50800"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2D29"/>
              </a:buClr>
              <a:buSzPts val="2800"/>
            </a:pPr>
            <a:r>
              <a:rPr lang="my-MM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	ရပ်ရေးရွာရေးလုပ်ဆောင်မှုသွင်ပြင် - တူညီသောရည်မှန်းချက်တာဝန်၊ လုပ်နည်းလုပ်ဟန်၊ 	အပြန်အလှန်လေးစားခြင်း၊ မတူကွဲပြားအတွေးအမြင်များကို လက်ခံခြင်း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8423" y="263666"/>
            <a:ext cx="2557976" cy="125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8413" y="1282952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1591" r="26829"/>
          <a:stretch/>
        </p:blipFill>
        <p:spPr>
          <a:xfrm>
            <a:off x="14696433" y="939259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0263594" y="3479334"/>
            <a:ext cx="7868050" cy="382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ထိုင်း၊ မြန်မာ နှစ်နိုင်ငံ စီးပွားရေးတိုးတက်မှု အဟန့်အတားများကို ကျော်လွှားနိုင်မည့် ကောင်းမွန်ဆန်းသစ်သည့် လူမှုစွန့်ဦးတီထွင်မှု အလေ့အထသစ်များ ပိုမိုတိုးတက်လာစေရန် </a:t>
            </a:r>
          </a:p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အားပေးဆောင်ရွက်ခြင်း</a:t>
            </a:r>
            <a:r>
              <a:rPr lang="my-MM" sz="36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endParaRPr lang="my-MM" sz="3600" dirty="0"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397214" y="6219079"/>
            <a:ext cx="774678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my-MM" sz="18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ရည်ညွှန်း : 609711-</a:t>
            </a:r>
            <a:r>
              <a:rPr lang="en-ID" sz="18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EPP-1-2019-1-AT-EPPKA2-CBHE-JP </a:t>
            </a:r>
            <a:endParaRPr lang="en-ID" sz="1800" dirty="0"/>
          </a:p>
          <a:p>
            <a:pPr>
              <a:lnSpc>
                <a:spcPct val="140000"/>
              </a:lnSpc>
            </a:pPr>
            <a:r>
              <a:rPr lang="my-MM" sz="18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 ကာလ      : ၃၆ လ (၁၅/၁/၂၀၂၀ မှ ၁၄/၁/၂၀၂၃ အထိ)</a:t>
            </a:r>
            <a:endParaRPr lang="my-MM" sz="1800"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0000" y="928275"/>
            <a:ext cx="7441500" cy="302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66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 </a:t>
            </a:r>
            <a:r>
              <a:rPr lang="my-MM" sz="44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နှင့်ပူးပေါင်း၍ အဆင့်မြင့်ပညာကဏ္ဍတွင်</a:t>
            </a:r>
          </a:p>
          <a:p>
            <a:pPr algn="ctr">
              <a:lnSpc>
                <a:spcPct val="120000"/>
              </a:lnSpc>
            </a:pPr>
            <a:r>
              <a:rPr lang="my-MM" sz="44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စွမ်းဆောင်ရည် မြှင့်တင်ခြင်း</a:t>
            </a:r>
            <a:endParaRPr lang="my-MM" sz="4400" dirty="0"/>
          </a:p>
        </p:txBody>
      </p:sp>
    </p:spTree>
    <p:extLst>
      <p:ext uri="{BB962C8B-B14F-4D97-AF65-F5344CB8AC3E}">
        <p14:creationId xmlns:p14="http://schemas.microsoft.com/office/powerpoint/2010/main" val="171476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1377</Words>
  <Application>Microsoft Office PowerPoint</Application>
  <PresentationFormat>Custom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Cormorant Garamond</vt:lpstr>
      <vt:lpstr>Assistant</vt:lpstr>
      <vt:lpstr>Arial</vt:lpstr>
      <vt:lpstr>Myanmar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Linditsch Claudia</dc:creator>
  <cp:lastModifiedBy>MOE</cp:lastModifiedBy>
  <cp:revision>12</cp:revision>
  <dcterms:created xsi:type="dcterms:W3CDTF">2006-08-16T00:00:00Z</dcterms:created>
  <dcterms:modified xsi:type="dcterms:W3CDTF">2022-11-19T11:17:23Z</dcterms:modified>
</cp:coreProperties>
</file>